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 varScale="1">
        <p:scale>
          <a:sx n="82" d="100"/>
          <a:sy n="82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microsoft.com/office/2007/relationships/hdphoto" Target="../media/hdphoto8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microsoft.com/office/2007/relationships/hdphoto" Target="../media/hdphoto7.wdp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5.wdp"/><Relationship Id="rId10" Type="http://schemas.microsoft.com/office/2007/relationships/hdphoto" Target="../media/hdphoto8.wdp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microsoft.com/office/2007/relationships/hdphoto" Target="../media/hdphoto12.wdp"/><Relationship Id="rId17" Type="http://schemas.microsoft.com/office/2007/relationships/hdphoto" Target="../media/hdphoto7.wdp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microsoft.com/office/2007/relationships/hdphoto" Target="../media/hdphoto11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microsoft.com/office/2007/relationships/hdphoto" Target="../media/hdphoto1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"/>
          <a:stretch/>
        </p:blipFill>
        <p:spPr bwMode="auto">
          <a:xfrm>
            <a:off x="0" y="0"/>
            <a:ext cx="9145433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87324" y="1196752"/>
            <a:ext cx="9253953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cap="none" spc="0" dirty="0" smtClean="0">
              <a:ln w="31550" cmpd="sng">
                <a:solidFill>
                  <a:schemeClr val="tx1"/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ru-RU" sz="7000" b="1" dirty="0" smtClean="0">
                <a:ln w="3155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«Мероприятия»</a:t>
            </a:r>
            <a:endParaRPr lang="ru-RU" sz="7000" b="1" cap="none" spc="0" dirty="0">
              <a:ln w="3155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5" t="12006" r="14235" b="22497"/>
          <a:stretch/>
        </p:blipFill>
        <p:spPr bwMode="auto">
          <a:xfrm>
            <a:off x="4049300" y="2858745"/>
            <a:ext cx="80900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18456" y="5157192"/>
            <a:ext cx="45961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Составитель:</a:t>
            </a:r>
          </a:p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Патрикеева Наталья Владимировна,</a:t>
            </a:r>
          </a:p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методист ЦТИС</a:t>
            </a:r>
            <a:endParaRPr lang="ru-RU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920" y="6260436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Медвенка, 2026</a:t>
            </a:r>
            <a:endParaRPr lang="ru-RU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25" y="539005"/>
            <a:ext cx="9113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urier New" pitchFamily="49" charset="0"/>
                <a:cs typeface="Courier New" pitchFamily="49" charset="0"/>
              </a:rPr>
              <a:t>Инструкция</a:t>
            </a:r>
          </a:p>
          <a:p>
            <a:pPr algn="ctr"/>
            <a:r>
              <a:rPr lang="ru-RU" sz="3200" b="1" dirty="0" smtClean="0">
                <a:latin typeface="Courier New" pitchFamily="49" charset="0"/>
                <a:cs typeface="Courier New" pitchFamily="49" charset="0"/>
              </a:rPr>
              <a:t> по использованию модуля</a:t>
            </a:r>
            <a:endParaRPr lang="ru-RU" sz="32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861048"/>
            <a:ext cx="9113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urier New" pitchFamily="49" charset="0"/>
                <a:cs typeface="Courier New" pitchFamily="49" charset="0"/>
              </a:rPr>
              <a:t>в системе АИС «Навигатор»</a:t>
            </a:r>
            <a:endParaRPr lang="ru-RU" sz="32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15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" y="0"/>
            <a:ext cx="91302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8377" y="476672"/>
            <a:ext cx="8640960" cy="267765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wrap="square">
            <a:spAutoFit/>
          </a:bodyPr>
          <a:lstStyle/>
          <a:p>
            <a:pPr indent="457200" algn="just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Модуль «Мероприятия» расширяет функциональные возможности Навигатора публикацией мероприятий дополнительного образования - помимо реализуемых программ дополнительного образования, организаторы программ и учреждения могут представить в Навигаторе свои: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конкурсы и олимпиады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выставки и конференции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мастер-классы, тренинги и акции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концерты и фестивали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 err="1">
                <a:latin typeface="Courier New" pitchFamily="49" charset="0"/>
                <a:cs typeface="Courier New" pitchFamily="49" charset="0"/>
              </a:rPr>
              <a:t>профориентационные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 и иные мероприятия, в том числе и для педагогов!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мероприятия, участвующие в значимых проектах федерального значения: «</a:t>
            </a:r>
            <a:r>
              <a:rPr lang="ru-RU" sz="1400" b="1" dirty="0" err="1">
                <a:latin typeface="Courier New" pitchFamily="49" charset="0"/>
                <a:cs typeface="Courier New" pitchFamily="49" charset="0"/>
              </a:rPr>
              <a:t>Кванториум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», «IT-куб», «Точка роста», «Дом научной </a:t>
            </a:r>
            <a:r>
              <a:rPr lang="ru-RU" sz="1400" b="1" dirty="0" err="1">
                <a:latin typeface="Courier New" pitchFamily="49" charset="0"/>
                <a:cs typeface="Courier New" pitchFamily="49" charset="0"/>
              </a:rPr>
              <a:t>коллаборации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», «Новые места в </a:t>
            </a:r>
            <a:r>
              <a:rPr lang="ru-RU" sz="1400" b="1" dirty="0" err="1">
                <a:latin typeface="Courier New" pitchFamily="49" charset="0"/>
                <a:cs typeface="Courier New" pitchFamily="49" charset="0"/>
              </a:rPr>
              <a:t>допобразовании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» и др.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697" y="3313058"/>
            <a:ext cx="4511402" cy="339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3753451"/>
            <a:ext cx="467174" cy="5559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77685" y="3643471"/>
            <a:ext cx="793452" cy="8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724" y="4449754"/>
            <a:ext cx="41982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latin typeface="Courier New" pitchFamily="49" charset="0"/>
                <a:cs typeface="Courier New" pitchFamily="49" charset="0"/>
              </a:rPr>
              <a:t>Создание </a:t>
            </a:r>
            <a:r>
              <a:rPr lang="ru-RU" sz="1400" b="1" i="1" dirty="0">
                <a:latin typeface="Courier New" pitchFamily="49" charset="0"/>
                <a:cs typeface="Courier New" pitchFamily="49" charset="0"/>
              </a:rPr>
              <a:t>карточки мероприятия похоже на создание карточки программы в Навигаторе. Для того, чтобы создать карточку мероприятия, следует</a:t>
            </a:r>
            <a:r>
              <a:rPr lang="ru-RU" sz="1400" b="1" i="1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algn="just"/>
            <a:endParaRPr lang="ru-RU" sz="1400" b="1" i="1" dirty="0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ru-RU" sz="1400" b="1" i="1" dirty="0" smtClean="0">
                <a:latin typeface="Courier New" pitchFamily="49" charset="0"/>
                <a:cs typeface="Courier New" pitchFamily="49" charset="0"/>
              </a:rPr>
              <a:t>Войти </a:t>
            </a:r>
            <a:r>
              <a:rPr lang="ru-RU" sz="1400" b="1" i="1" dirty="0">
                <a:latin typeface="Courier New" pitchFamily="49" charset="0"/>
                <a:cs typeface="Courier New" pitchFamily="49" charset="0"/>
              </a:rPr>
              <a:t>в раздел 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9058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7" y="0"/>
            <a:ext cx="91538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72" y="621680"/>
            <a:ext cx="469582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06552" y="990533"/>
            <a:ext cx="467174" cy="5559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1891" y="850677"/>
            <a:ext cx="793452" cy="8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2339752" y="1340644"/>
            <a:ext cx="6404857" cy="2200275"/>
            <a:chOff x="1004888" y="781050"/>
            <a:chExt cx="7132637" cy="220027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324"/>
            <a:stretch/>
          </p:blipFill>
          <p:spPr bwMode="auto">
            <a:xfrm>
              <a:off x="1004888" y="781050"/>
              <a:ext cx="7132637" cy="157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129"/>
            <a:stretch/>
          </p:blipFill>
          <p:spPr bwMode="auto">
            <a:xfrm>
              <a:off x="1004888" y="2352675"/>
              <a:ext cx="7132637" cy="628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Прямоугольник 8"/>
          <p:cNvSpPr/>
          <p:nvPr/>
        </p:nvSpPr>
        <p:spPr>
          <a:xfrm>
            <a:off x="6156176" y="3151049"/>
            <a:ext cx="859704" cy="5559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28170" y="3019445"/>
            <a:ext cx="793452" cy="8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4196317" y="621680"/>
            <a:ext cx="504056" cy="46095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7236296" y="1402120"/>
            <a:ext cx="504056" cy="46095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3933056"/>
            <a:ext cx="50249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В открывшемся окне Новое мероприятие заполнить обязательные к заполнению (отмечены символом </a:t>
            </a:r>
            <a:r>
              <a:rPr lang="ru-RU" sz="1400" b="1" dirty="0">
                <a:solidFill>
                  <a:srgbClr val="FF0000"/>
                </a:solidFill>
                <a:latin typeface="Courier New" pitchFamily="49" charset="0"/>
                <a:ea typeface="Batang" pitchFamily="18" charset="-127"/>
                <a:cs typeface="Courier New" pitchFamily="49" charset="0"/>
              </a:rPr>
              <a:t>*</a:t>
            </a:r>
            <a:r>
              <a:rPr lang="ru-RU" sz="14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) </a:t>
            </a:r>
            <a:r>
              <a:rPr lang="ru-RU" sz="14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поля: </a:t>
            </a:r>
            <a:r>
              <a:rPr lang="ru-RU" sz="1400" b="1" i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полное наименование</a:t>
            </a:r>
            <a:r>
              <a:rPr lang="ru-RU" sz="14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,</a:t>
            </a:r>
            <a:r>
              <a:rPr lang="ru-RU" sz="14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 </a:t>
            </a:r>
            <a:r>
              <a:rPr lang="ru-RU" sz="1400" b="1" i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краткое </a:t>
            </a:r>
            <a:r>
              <a:rPr lang="ru-RU" sz="1400" b="1" i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описание</a:t>
            </a:r>
            <a:r>
              <a:rPr lang="ru-RU" sz="14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 </a:t>
            </a:r>
            <a:r>
              <a:rPr lang="ru-RU" sz="14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(до140 символов), </a:t>
            </a:r>
            <a:r>
              <a:rPr lang="ru-RU" sz="1400" b="1" i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продолжительность</a:t>
            </a:r>
            <a:r>
              <a:rPr lang="ru-RU" sz="14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, </a:t>
            </a:r>
            <a:r>
              <a:rPr lang="ru-RU" sz="1400" b="1" i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мера</a:t>
            </a:r>
            <a:r>
              <a:rPr lang="ru-RU" sz="14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. Нажать</a:t>
            </a:r>
            <a:r>
              <a:rPr lang="ru-RU" sz="14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 Далее </a:t>
            </a:r>
            <a:r>
              <a:rPr lang="ru-RU" sz="14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для </a:t>
            </a:r>
            <a:r>
              <a:rPr lang="ru-RU" sz="14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перехода к следующему этапу создания карточки</a:t>
            </a:r>
            <a:r>
              <a:rPr lang="ru-RU" sz="1400" b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.</a:t>
            </a:r>
            <a:r>
              <a:rPr lang="ru-RU" sz="14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 </a:t>
            </a:r>
            <a:endParaRPr lang="ru-RU" sz="1400" b="1" dirty="0" smtClean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pPr indent="457200" algn="just"/>
            <a:r>
              <a:rPr lang="ru-RU" sz="1400" b="1" dirty="0" smtClean="0">
                <a:solidFill>
                  <a:srgbClr val="FF0000"/>
                </a:solidFill>
                <a:latin typeface="Courier New" pitchFamily="49" charset="0"/>
                <a:ea typeface="Batang" pitchFamily="18" charset="-127"/>
                <a:cs typeface="Courier New" pitchFamily="49" charset="0"/>
              </a:rPr>
              <a:t>Внимание</a:t>
            </a:r>
            <a:r>
              <a:rPr lang="ru-RU" sz="1400" b="1" dirty="0">
                <a:solidFill>
                  <a:srgbClr val="FF0000"/>
                </a:solidFill>
                <a:latin typeface="Courier New" pitchFamily="49" charset="0"/>
                <a:ea typeface="Batang" pitchFamily="18" charset="-127"/>
                <a:cs typeface="Courier New" pitchFamily="49" charset="0"/>
              </a:rPr>
              <a:t>!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ea typeface="Batang" pitchFamily="18" charset="-127"/>
                <a:cs typeface="Courier New" pitchFamily="49" charset="0"/>
              </a:rPr>
              <a:t> После заполнения обязательных полей,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ea typeface="Batang" pitchFamily="18" charset="-127"/>
                <a:cs typeface="Courier New" pitchFamily="49" charset="0"/>
              </a:rPr>
              <a:t>и 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ea typeface="Batang" pitchFamily="18" charset="-127"/>
                <a:cs typeface="Courier New" pitchFamily="49" charset="0"/>
              </a:rPr>
              <a:t>нажатия Далее, карточка мероприятия сразу сохраняется в статусе Черновик - в любой момент можно прерваться и вернуться к созданию карточки позже, если необходимо.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6987" y="258649"/>
            <a:ext cx="88556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Нажать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 символ + (Создать) в левом верхнем углу 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195688" y="2711850"/>
            <a:ext cx="3444927" cy="4029149"/>
            <a:chOff x="107504" y="1783229"/>
            <a:chExt cx="3960440" cy="4382075"/>
          </a:xfrm>
        </p:grpSpPr>
        <p:pic>
          <p:nvPicPr>
            <p:cNvPr id="16" name="Рисунок 15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07504" y="1783229"/>
              <a:ext cx="3960440" cy="4382075"/>
            </a:xfrm>
            <a:prstGeom prst="rect">
              <a:avLst/>
            </a:prstGeom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8340" y="2466931"/>
              <a:ext cx="557893" cy="360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8340" y="3021001"/>
              <a:ext cx="557893" cy="360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4538" y="3445674"/>
              <a:ext cx="557893" cy="360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4661" y="4287700"/>
              <a:ext cx="557893" cy="360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6986" y="4299020"/>
              <a:ext cx="557893" cy="360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1918" y="4917105"/>
              <a:ext cx="557893" cy="360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3" name="Овал 22"/>
          <p:cNvSpPr/>
          <p:nvPr/>
        </p:nvSpPr>
        <p:spPr>
          <a:xfrm>
            <a:off x="2697539" y="2765467"/>
            <a:ext cx="504056" cy="46095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98453" y="6454859"/>
            <a:ext cx="396726" cy="409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6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" y="-19589"/>
            <a:ext cx="9130283" cy="6877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94535" y="123111"/>
            <a:ext cx="872151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 следующем этапе создания карточки мероприятия заполнить 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поля: запись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закрывается за (дней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),участники, уровень мероприятия, форма участия, участие в значимом федеральном проекте, доступность для детей с ОВЗ.</a:t>
            </a:r>
          </a:p>
          <a:p>
            <a:pPr indent="457200" algn="just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 следующем этапе создания карточки мероприятия заполнить 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поля: адрес проведения, муниципалитет.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 Нажать Далее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для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перехода к следующему этапу создания карточки</a:t>
            </a:r>
          </a:p>
          <a:p>
            <a:pPr indent="457200" algn="just"/>
            <a:endParaRPr lang="ru-RU" sz="1400" b="1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50554" y="1521494"/>
            <a:ext cx="4177429" cy="4571802"/>
            <a:chOff x="5004047" y="1758300"/>
            <a:chExt cx="4005237" cy="457829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7" y="1758300"/>
              <a:ext cx="4005237" cy="4578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8258" y="2758065"/>
              <a:ext cx="576064" cy="372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3861265"/>
              <a:ext cx="576064" cy="372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4330751"/>
              <a:ext cx="576064" cy="372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2302055"/>
              <a:ext cx="576064" cy="372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Группа 2"/>
          <p:cNvGrpSpPr/>
          <p:nvPr/>
        </p:nvGrpSpPr>
        <p:grpSpPr>
          <a:xfrm>
            <a:off x="5061743" y="1531714"/>
            <a:ext cx="3223453" cy="4561582"/>
            <a:chOff x="5061743" y="1531714"/>
            <a:chExt cx="3223453" cy="4561582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5061743" y="1531714"/>
              <a:ext cx="3223453" cy="4561582"/>
              <a:chOff x="7238329" y="4022000"/>
              <a:chExt cx="1677719" cy="2744953"/>
            </a:xfrm>
          </p:grpSpPr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601"/>
              <a:stretch/>
            </p:blipFill>
            <p:spPr bwMode="auto">
              <a:xfrm>
                <a:off x="7238329" y="4022000"/>
                <a:ext cx="1224094" cy="27449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105"/>
              <a:stretch/>
            </p:blipFill>
            <p:spPr bwMode="auto">
              <a:xfrm>
                <a:off x="8407602" y="4022000"/>
                <a:ext cx="508446" cy="27449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4676" y="2360246"/>
              <a:ext cx="853218" cy="528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4674" y="3009982"/>
              <a:ext cx="853218" cy="528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8" name="Овал 37"/>
          <p:cNvSpPr/>
          <p:nvPr/>
        </p:nvSpPr>
        <p:spPr>
          <a:xfrm>
            <a:off x="3059832" y="1521494"/>
            <a:ext cx="504056" cy="46095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7141285" y="1539151"/>
            <a:ext cx="504056" cy="46095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27764" y="5576410"/>
            <a:ext cx="793452" cy="8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45117" y="5563066"/>
            <a:ext cx="793452" cy="8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76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" y="0"/>
            <a:ext cx="91302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1" y="281564"/>
            <a:ext cx="4378810" cy="287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5228"/>
            <a:ext cx="4378809" cy="286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1" y="3476875"/>
            <a:ext cx="4378810" cy="291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76875"/>
            <a:ext cx="4408848" cy="295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5486" y="4725144"/>
            <a:ext cx="32375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Заполнить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раздел Цели, задачи мероприятия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.Нажать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 Далее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для перехода к следующему этапу создания карточки.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87" y="1482086"/>
            <a:ext cx="1166343" cy="75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3935129" y="685610"/>
            <a:ext cx="573261" cy="5040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918" y="101463"/>
            <a:ext cx="557893" cy="36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Овал 15"/>
          <p:cNvSpPr/>
          <p:nvPr/>
        </p:nvSpPr>
        <p:spPr>
          <a:xfrm>
            <a:off x="3945295" y="3776066"/>
            <a:ext cx="573261" cy="5040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2760" y="1468573"/>
            <a:ext cx="396657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Заполнить раздел Подробное описание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-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рассказать подробно о вашем мероприятии.</a:t>
            </a:r>
            <a:br>
              <a:rPr lang="ru-RU" sz="1400" b="1" dirty="0">
                <a:latin typeface="Courier New" pitchFamily="49" charset="0"/>
                <a:cs typeface="Courier New" pitchFamily="49" charset="0"/>
              </a:rPr>
            </a:b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Нажать на Далее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для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перехода к 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следующему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этапу создания карточки</a:t>
            </a:r>
            <a:r>
              <a:rPr lang="ru-RU" dirty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148064" y="1430084"/>
            <a:ext cx="308776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Заполнить раздел План 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мероприятия.</a:t>
            </a:r>
          </a:p>
          <a:p>
            <a:pPr algn="ctr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Нажать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 Далее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для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перехода к следующему этапу создания карточки.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96128" y="4581128"/>
            <a:ext cx="36724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Заполнить раздел Ожидаемые результаты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ru-RU" sz="1400" b="1" dirty="0">
                <a:latin typeface="Courier New" pitchFamily="49" charset="0"/>
                <a:cs typeface="Courier New" pitchFamily="49" charset="0"/>
              </a:rPr>
            </a:b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Нажать на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Далее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для перехода к следующему этапу создания карточки.</a:t>
            </a:r>
          </a:p>
        </p:txBody>
      </p:sp>
      <p:sp>
        <p:nvSpPr>
          <p:cNvPr id="20" name="Овал 19"/>
          <p:cNvSpPr/>
          <p:nvPr/>
        </p:nvSpPr>
        <p:spPr>
          <a:xfrm>
            <a:off x="8532287" y="685610"/>
            <a:ext cx="573261" cy="5040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21" name="Овал 20"/>
          <p:cNvSpPr/>
          <p:nvPr/>
        </p:nvSpPr>
        <p:spPr>
          <a:xfrm>
            <a:off x="8532286" y="3776066"/>
            <a:ext cx="573261" cy="5040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37806" y="2689952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657" y="1485485"/>
            <a:ext cx="1166343" cy="75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796" y="4953039"/>
            <a:ext cx="1166343" cy="75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028464"/>
            <a:ext cx="1043607" cy="75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20999" y="2778788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21713" y="5948487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87385" y="6079125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9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" y="0"/>
            <a:ext cx="91302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42" y="369275"/>
            <a:ext cx="4032448" cy="271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06222" y="1366183"/>
            <a:ext cx="26919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Courier New" pitchFamily="49" charset="0"/>
                <a:cs typeface="Courier New" pitchFamily="49" charset="0"/>
              </a:rPr>
              <a:t>Заполнить раздел Материально-техническая 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база.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Нажать на </a:t>
            </a:r>
            <a:r>
              <a:rPr lang="ru-RU" sz="1400" b="1" dirty="0" smtClean="0">
                <a:latin typeface="Courier New" pitchFamily="49" charset="0"/>
                <a:cs typeface="Courier New" pitchFamily="49" charset="0"/>
              </a:rPr>
              <a:t>Далее </a:t>
            </a:r>
            <a:r>
              <a:rPr lang="ru-RU" sz="1400" b="1" dirty="0">
                <a:latin typeface="Courier New" pitchFamily="49" charset="0"/>
                <a:cs typeface="Courier New" pitchFamily="49" charset="0"/>
              </a:rPr>
              <a:t>для перехода к следующему этапу создания карточки.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842" y="1628800"/>
            <a:ext cx="1210620" cy="78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Овал 17"/>
          <p:cNvSpPr/>
          <p:nvPr/>
        </p:nvSpPr>
        <p:spPr>
          <a:xfrm>
            <a:off x="3508661" y="476672"/>
            <a:ext cx="573261" cy="5040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4676030" y="369275"/>
            <a:ext cx="4325693" cy="3594254"/>
            <a:chOff x="107504" y="3147114"/>
            <a:chExt cx="4325693" cy="3594254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5" y="3147114"/>
              <a:ext cx="4032448" cy="3594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107504" y="4300968"/>
              <a:ext cx="372315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Заполнить раздел Условия участия, порядок подачи </a:t>
              </a:r>
              <a:r>
                <a:rPr lang="ru-RU" sz="1400" b="1" dirty="0" smtClean="0">
                  <a:latin typeface="Courier New" pitchFamily="49" charset="0"/>
                  <a:cs typeface="Courier New" pitchFamily="49" charset="0"/>
                </a:rPr>
                <a:t>заявок. </a:t>
              </a:r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В тексте раскрыть </a:t>
              </a:r>
              <a:r>
                <a:rPr lang="ru-RU" sz="1400" b="1" dirty="0" smtClean="0">
                  <a:latin typeface="Courier New" pitchFamily="49" charset="0"/>
                  <a:cs typeface="Courier New" pitchFamily="49" charset="0"/>
                </a:rPr>
                <a:t>всё, </a:t>
              </a:r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что родителям и детям необходимо заранее знать об условиях участия в мероприятии и порядке подачи заявок на мероприятие.</a:t>
              </a:r>
              <a:br>
                <a:rPr lang="ru-RU" sz="1400" b="1" dirty="0">
                  <a:latin typeface="Courier New" pitchFamily="49" charset="0"/>
                  <a:cs typeface="Courier New" pitchFamily="49" charset="0"/>
                </a:rPr>
              </a:br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Нажать на Далее </a:t>
              </a:r>
              <a:r>
                <a:rPr lang="ru-RU" sz="1400" b="1" dirty="0" smtClean="0">
                  <a:latin typeface="Courier New" pitchFamily="49" charset="0"/>
                  <a:cs typeface="Courier New" pitchFamily="49" charset="0"/>
                </a:rPr>
                <a:t>для </a:t>
              </a:r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перехода к следующему этапу создания карточки.</a:t>
              </a:r>
            </a:p>
          </p:txBody>
        </p:sp>
        <p:sp>
          <p:nvSpPr>
            <p:cNvPr id="26" name="Овал 25"/>
            <p:cNvSpPr/>
            <p:nvPr/>
          </p:nvSpPr>
          <p:spPr>
            <a:xfrm>
              <a:off x="3551982" y="3511061"/>
              <a:ext cx="573261" cy="50405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2</a:t>
              </a:r>
              <a:endParaRPr lang="ru-RU" dirty="0"/>
            </a:p>
          </p:txBody>
        </p: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6543" y="5223461"/>
              <a:ext cx="986654" cy="6370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0" name="Группа 19"/>
          <p:cNvGrpSpPr/>
          <p:nvPr/>
        </p:nvGrpSpPr>
        <p:grpSpPr>
          <a:xfrm>
            <a:off x="4695197" y="4295903"/>
            <a:ext cx="4481639" cy="1871718"/>
            <a:chOff x="4578857" y="2368425"/>
            <a:chExt cx="4483841" cy="1871718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4578857" y="2368425"/>
              <a:ext cx="4077528" cy="1828204"/>
              <a:chOff x="4578857" y="2368425"/>
              <a:chExt cx="4077528" cy="1828204"/>
            </a:xfrm>
          </p:grpSpPr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4482"/>
              <a:stretch/>
            </p:blipFill>
            <p:spPr bwMode="auto">
              <a:xfrm>
                <a:off x="4578857" y="2368425"/>
                <a:ext cx="4077528" cy="15177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3" name="Picture 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8645"/>
              <a:stretch/>
            </p:blipFill>
            <p:spPr bwMode="auto">
              <a:xfrm>
                <a:off x="4578857" y="3886201"/>
                <a:ext cx="4077528" cy="3104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3" name="Прямоугольник 12"/>
            <p:cNvSpPr/>
            <p:nvPr/>
          </p:nvSpPr>
          <p:spPr>
            <a:xfrm>
              <a:off x="4588440" y="3286036"/>
              <a:ext cx="406794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Заполнить раздел </a:t>
              </a:r>
              <a:r>
                <a:rPr lang="ru-RU" sz="1400" b="1" dirty="0" smtClean="0">
                  <a:latin typeface="Courier New" pitchFamily="49" charset="0"/>
                  <a:cs typeface="Courier New" pitchFamily="49" charset="0"/>
                </a:rPr>
                <a:t>Стоимость </a:t>
              </a:r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Нажать на </a:t>
              </a:r>
              <a:r>
                <a:rPr lang="ru-RU" sz="1400" b="1" dirty="0" smtClean="0">
                  <a:latin typeface="Courier New" pitchFamily="49" charset="0"/>
                  <a:cs typeface="Courier New" pitchFamily="49" charset="0"/>
                </a:rPr>
                <a:t>Далее </a:t>
              </a:r>
              <a:r>
                <a:rPr lang="ru-RU" sz="1400" b="1" dirty="0">
                  <a:latin typeface="Courier New" pitchFamily="49" charset="0"/>
                  <a:cs typeface="Courier New" pitchFamily="49" charset="0"/>
                </a:rPr>
                <a:t>для перехода к следующему этапу создания карточки.</a:t>
              </a:r>
            </a:p>
            <a:p>
              <a:pPr algn="ctr"/>
              <a:endParaRPr lang="ru-RU" sz="1400" b="1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28" name="Овал 27"/>
            <p:cNvSpPr/>
            <p:nvPr/>
          </p:nvSpPr>
          <p:spPr>
            <a:xfrm>
              <a:off x="7998038" y="2464481"/>
              <a:ext cx="573261" cy="50405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4</a:t>
              </a:r>
              <a:endParaRPr lang="ru-RU" dirty="0"/>
            </a:p>
          </p:txBody>
        </p: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690" l="9889" r="97772">
                          <a14:foregroundMark x1="92061" y1="1509" x2="92061" y2="1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2353" y="3517746"/>
              <a:ext cx="770345" cy="497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158449" y="4096562"/>
            <a:ext cx="4420408" cy="2210105"/>
            <a:chOff x="4563649" y="236251"/>
            <a:chExt cx="4420408" cy="2210105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4563649" y="236251"/>
              <a:ext cx="4420408" cy="2210105"/>
              <a:chOff x="64456" y="3018403"/>
              <a:chExt cx="4420408" cy="2210105"/>
            </a:xfrm>
          </p:grpSpPr>
          <p:grpSp>
            <p:nvGrpSpPr>
              <p:cNvPr id="33" name="Группа 32"/>
              <p:cNvGrpSpPr/>
              <p:nvPr/>
            </p:nvGrpSpPr>
            <p:grpSpPr>
              <a:xfrm>
                <a:off x="64456" y="3018403"/>
                <a:ext cx="4075496" cy="2026453"/>
                <a:chOff x="-1332656" y="3202746"/>
                <a:chExt cx="4075496" cy="1826307"/>
              </a:xfrm>
            </p:grpSpPr>
            <p:pic>
              <p:nvPicPr>
                <p:cNvPr id="36" name="Picture 4"/>
                <p:cNvPicPr>
                  <a:picLocks noChangeAspect="1" noChangeArrowheads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47810"/>
                <a:stretch/>
              </p:blipFill>
              <p:spPr bwMode="auto">
                <a:xfrm>
                  <a:off x="-1332656" y="3202746"/>
                  <a:ext cx="4075496" cy="14409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"/>
                <p:cNvPicPr>
                  <a:picLocks noChangeAspect="1" noChangeArrowheads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5576"/>
                <a:stretch/>
              </p:blipFill>
              <p:spPr bwMode="auto">
                <a:xfrm>
                  <a:off x="-1332656" y="4630808"/>
                  <a:ext cx="4075496" cy="398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34" name="Прямоугольник 33"/>
              <p:cNvSpPr/>
              <p:nvPr/>
            </p:nvSpPr>
            <p:spPr>
              <a:xfrm>
                <a:off x="72007" y="4058957"/>
                <a:ext cx="4067945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 smtClean="0">
                    <a:latin typeface="Courier New" pitchFamily="49" charset="0"/>
                    <a:cs typeface="Courier New" pitchFamily="49" charset="0"/>
                  </a:rPr>
                  <a:t>Заполнить </a:t>
                </a:r>
                <a:r>
                  <a:rPr lang="ru-RU" sz="1400" b="1" dirty="0">
                    <a:latin typeface="Courier New" pitchFamily="49" charset="0"/>
                    <a:cs typeface="Courier New" pitchFamily="49" charset="0"/>
                  </a:rPr>
                  <a:t>раздел Контактные лица </a:t>
                </a:r>
                <a:r>
                  <a:rPr lang="ru-RU" sz="1400" b="1" dirty="0" smtClean="0">
                    <a:latin typeface="Courier New" pitchFamily="49" charset="0"/>
                    <a:cs typeface="Courier New" pitchFamily="49" charset="0"/>
                  </a:rPr>
                  <a:t>. Нажать </a:t>
                </a:r>
                <a:r>
                  <a:rPr lang="ru-RU" sz="1400" b="1" dirty="0">
                    <a:latin typeface="Courier New" pitchFamily="49" charset="0"/>
                    <a:cs typeface="Courier New" pitchFamily="49" charset="0"/>
                  </a:rPr>
                  <a:t>на Далее </a:t>
                </a:r>
                <a:r>
                  <a:rPr lang="ru-RU" sz="1400" b="1" dirty="0" smtClean="0">
                    <a:latin typeface="Courier New" pitchFamily="49" charset="0"/>
                    <a:cs typeface="Courier New" pitchFamily="49" charset="0"/>
                  </a:rPr>
                  <a:t>для </a:t>
                </a:r>
                <a:r>
                  <a:rPr lang="ru-RU" sz="1400" b="1" dirty="0">
                    <a:latin typeface="Courier New" pitchFamily="49" charset="0"/>
                    <a:cs typeface="Courier New" pitchFamily="49" charset="0"/>
                  </a:rPr>
                  <a:t>перехода к следующему этапу создания карточки.</a:t>
                </a:r>
              </a:p>
              <a:p>
                <a:pPr algn="ctr"/>
                <a:r>
                  <a:rPr lang="ru-RU" sz="1400" b="1" dirty="0">
                    <a:latin typeface="Courier New" pitchFamily="49" charset="0"/>
                    <a:cs typeface="Courier New" pitchFamily="49" charset="0"/>
                  </a:rPr>
                  <a:t/>
                </a:r>
                <a:br>
                  <a:rPr lang="ru-RU" sz="1400" b="1" dirty="0">
                    <a:latin typeface="Courier New" pitchFamily="49" charset="0"/>
                    <a:cs typeface="Courier New" pitchFamily="49" charset="0"/>
                  </a:rPr>
                </a:br>
                <a:endParaRPr lang="ru-RU" sz="1400" b="1" dirty="0">
                  <a:latin typeface="Courier New" pitchFamily="49" charset="0"/>
                  <a:cs typeface="Courier New" pitchFamily="49" charset="0"/>
                </a:endParaRPr>
              </a:p>
            </p:txBody>
          </p:sp>
          <p:pic>
            <p:nvPicPr>
              <p:cNvPr id="3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95690" l="9889" r="97772">
                            <a14:foregroundMark x1="92061" y1="1509" x2="92061" y2="150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17485" y="3994076"/>
                <a:ext cx="867379" cy="5600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8" name="Овал 37"/>
            <p:cNvSpPr/>
            <p:nvPr/>
          </p:nvSpPr>
          <p:spPr>
            <a:xfrm>
              <a:off x="8065884" y="476672"/>
              <a:ext cx="573261" cy="50405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3</a:t>
              </a:r>
              <a:endParaRPr lang="ru-RU" dirty="0"/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11204" y="2682504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07880" y="5712164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69896" y="3583782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4004" y="5802105"/>
            <a:ext cx="601560" cy="62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72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" y="0"/>
            <a:ext cx="91302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4614936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069" y="1124743"/>
            <a:ext cx="45730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Courier New" pitchFamily="49" charset="0"/>
                <a:cs typeface="Courier New" pitchFamily="49" charset="0"/>
              </a:rPr>
              <a:t>Нажать на Загрузить изображение </a:t>
            </a:r>
            <a:r>
              <a:rPr lang="ru-RU" sz="1350" b="1" dirty="0" smtClean="0">
                <a:latin typeface="Courier New" pitchFamily="49" charset="0"/>
                <a:cs typeface="Courier New" pitchFamily="49" charset="0"/>
              </a:rPr>
              <a:t>(размер </a:t>
            </a:r>
            <a:r>
              <a:rPr lang="ru-RU" sz="1350" b="1" dirty="0">
                <a:latin typeface="Courier New" pitchFamily="49" charset="0"/>
                <a:cs typeface="Courier New" pitchFamily="49" charset="0"/>
              </a:rPr>
              <a:t>изображения должен быть не менее 706 на 470 </a:t>
            </a:r>
            <a:r>
              <a:rPr lang="ru-RU" sz="1350" b="1" dirty="0" smtClean="0">
                <a:latin typeface="Courier New" pitchFamily="49" charset="0"/>
                <a:cs typeface="Courier New" pitchFamily="49" charset="0"/>
              </a:rPr>
              <a:t>пикселей, «</a:t>
            </a:r>
            <a:r>
              <a:rPr lang="ru-RU" sz="1350" b="1" dirty="0">
                <a:latin typeface="Courier New" pitchFamily="49" charset="0"/>
                <a:cs typeface="Courier New" pitchFamily="49" charset="0"/>
              </a:rPr>
              <a:t>весом» не более 1-2 </a:t>
            </a:r>
            <a:r>
              <a:rPr lang="ru-RU" sz="1350" b="1" dirty="0" smtClean="0">
                <a:latin typeface="Courier New" pitchFamily="49" charset="0"/>
                <a:cs typeface="Courier New" pitchFamily="49" charset="0"/>
              </a:rPr>
              <a:t>MБ)</a:t>
            </a:r>
            <a:r>
              <a:rPr lang="ru-RU" sz="1350" b="1" dirty="0">
                <a:latin typeface="Courier New" pitchFamily="49" charset="0"/>
                <a:cs typeface="Courier New" pitchFamily="49" charset="0"/>
              </a:rPr>
              <a:t> Выбрав требуемый файл на своем компьютере или ноутбуке загрузить его на обложку, при необходимости обрезать, если изображение полностью не помещается в отведенное для него </a:t>
            </a:r>
            <a:r>
              <a:rPr lang="ru-RU" sz="1350" b="1" dirty="0" smtClean="0">
                <a:latin typeface="Courier New" pitchFamily="49" charset="0"/>
                <a:cs typeface="Courier New" pitchFamily="49" charset="0"/>
              </a:rPr>
              <a:t>окно, </a:t>
            </a:r>
            <a:r>
              <a:rPr lang="ru-RU" sz="1350" b="1" dirty="0">
                <a:latin typeface="Courier New" pitchFamily="49" charset="0"/>
                <a:cs typeface="Courier New" pitchFamily="49" charset="0"/>
              </a:rPr>
              <a:t>нажать </a:t>
            </a:r>
            <a:r>
              <a:rPr lang="ru-RU" sz="1350" b="1" dirty="0" smtClean="0">
                <a:latin typeface="Courier New" pitchFamily="49" charset="0"/>
                <a:cs typeface="Courier New" pitchFamily="49" charset="0"/>
              </a:rPr>
              <a:t>Сохранить. </a:t>
            </a:r>
            <a:r>
              <a:rPr lang="ru-RU" sz="1350" b="1" dirty="0">
                <a:latin typeface="Courier New" pitchFamily="49" charset="0"/>
                <a:cs typeface="Courier New" pitchFamily="49" charset="0"/>
              </a:rPr>
              <a:t>Убедившись, что изображение успешно загружено нажать на Далее </a:t>
            </a:r>
            <a:r>
              <a:rPr lang="ru-RU" sz="1350" b="1" dirty="0" smtClean="0">
                <a:latin typeface="Courier New" pitchFamily="49" charset="0"/>
                <a:cs typeface="Courier New" pitchFamily="49" charset="0"/>
              </a:rPr>
              <a:t>для </a:t>
            </a:r>
            <a:r>
              <a:rPr lang="ru-RU" sz="1350" b="1" dirty="0">
                <a:latin typeface="Courier New" pitchFamily="49" charset="0"/>
                <a:cs typeface="Courier New" pitchFamily="49" charset="0"/>
              </a:rPr>
              <a:t>перехода к следующему этапу создания карточки.</a:t>
            </a:r>
            <a:br>
              <a:rPr lang="ru-RU" sz="1350" b="1" dirty="0">
                <a:latin typeface="Courier New" pitchFamily="49" charset="0"/>
                <a:cs typeface="Courier New" pitchFamily="49" charset="0"/>
              </a:rPr>
            </a:br>
            <a:endParaRPr lang="ru-RU" sz="135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20" y="4005064"/>
            <a:ext cx="3752261" cy="2665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05829" y="4005064"/>
            <a:ext cx="24383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latin typeface="Courier New" pitchFamily="49" charset="0"/>
                <a:cs typeface="Courier New" pitchFamily="49" charset="0"/>
              </a:rPr>
              <a:t>Нажать </a:t>
            </a:r>
            <a:r>
              <a:rPr lang="ru-RU" sz="1000" b="1" dirty="0">
                <a:latin typeface="Courier New" pitchFamily="49" charset="0"/>
                <a:cs typeface="Courier New" pitchFamily="49" charset="0"/>
              </a:rPr>
              <a:t>на Добавить расписание </a:t>
            </a:r>
            <a:r>
              <a:rPr lang="ru-RU" sz="10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1000" b="1" dirty="0">
                <a:latin typeface="Courier New" pitchFamily="49" charset="0"/>
                <a:cs typeface="Courier New" pitchFamily="49" charset="0"/>
              </a:rPr>
              <a:t>и создать расписание, используя инструменты открывшегося окна </a:t>
            </a:r>
            <a:r>
              <a:rPr lang="ru-RU" sz="1000" b="1" dirty="0" smtClean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algn="ctr"/>
            <a:endParaRPr lang="ru-RU" sz="1000" b="1" dirty="0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ru-RU" sz="1000" b="1" dirty="0" smtClean="0">
                <a:latin typeface="Courier New" pitchFamily="49" charset="0"/>
                <a:cs typeface="Courier New" pitchFamily="49" charset="0"/>
              </a:rPr>
              <a:t> Завершив </a:t>
            </a:r>
            <a:r>
              <a:rPr lang="ru-RU" sz="1000" b="1" dirty="0">
                <a:latin typeface="Courier New" pitchFamily="49" charset="0"/>
                <a:cs typeface="Courier New" pitchFamily="49" charset="0"/>
              </a:rPr>
              <a:t>создание расписания, убедившись, что созданное расписание отображается в соответствующем разделе и является актуальным, нажать на Далее </a:t>
            </a:r>
            <a:r>
              <a:rPr lang="ru-RU" sz="10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1000" b="1" dirty="0">
                <a:latin typeface="Courier New" pitchFamily="49" charset="0"/>
                <a:cs typeface="Courier New" pitchFamily="49" charset="0"/>
              </a:rPr>
              <a:t>для перехода к завершающему этапу создания карточки</a:t>
            </a:r>
            <a:r>
              <a:rPr lang="ru-RU" sz="1000" b="1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ru-RU" sz="1000" b="1" dirty="0">
                <a:latin typeface="Courier New" pitchFamily="49" charset="0"/>
                <a:cs typeface="Courier New" pitchFamily="49" charset="0"/>
              </a:rPr>
              <a:t> Нажать Завершить </a:t>
            </a:r>
            <a:r>
              <a:rPr lang="ru-RU" sz="1000" b="1" dirty="0" smtClean="0">
                <a:latin typeface="Courier New" pitchFamily="49" charset="0"/>
                <a:cs typeface="Courier New" pitchFamily="49" charset="0"/>
              </a:rPr>
              <a:t>для </a:t>
            </a:r>
            <a:r>
              <a:rPr lang="ru-RU" sz="1000" b="1" dirty="0">
                <a:latin typeface="Courier New" pitchFamily="49" charset="0"/>
                <a:cs typeface="Courier New" pitchFamily="49" charset="0"/>
              </a:rPr>
              <a:t>завершения создания карточки.</a:t>
            </a:r>
            <a:br>
              <a:rPr lang="ru-RU" sz="1000" b="1" dirty="0">
                <a:latin typeface="Courier New" pitchFamily="49" charset="0"/>
                <a:cs typeface="Courier New" pitchFamily="49" charset="0"/>
              </a:rPr>
            </a:br>
            <a:endParaRPr lang="ru-RU" sz="10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12617" y="116631"/>
            <a:ext cx="399593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КАК ПРАВИЛЬНО ЗАГРУЗИТЬ ОБЛОЖКУ ПРОГРАММЫ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Необходимо подобрать изображение для обложки, соответствующее тематике программы;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Чтобы уменьшить размер изображения, можно воспользоваться стандартным редактором изображений «</a:t>
            </a:r>
            <a:r>
              <a:rPr lang="en-US" sz="1200" b="1" dirty="0" smtClean="0">
                <a:latin typeface="Courier New" pitchFamily="49" charset="0"/>
                <a:cs typeface="Courier New" pitchFamily="49" charset="0"/>
              </a:rPr>
              <a:t>Paint</a:t>
            </a:r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»;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Загружаем в этот редактор понравившееся изображение;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Нажимаем «Изменить размер»;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В появившемся окне убираем галочку с пункта «Сохранить размер» и в строке «Изменить» нажимаем на «Пиксели»;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В полях «По вертикали» и «По горизонтали» устанавливаем нужный размер (706*470);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Нажимаем «ОК»;</a:t>
            </a:r>
          </a:p>
          <a:p>
            <a:pPr algn="just"/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Сохраняем изображение на компьютер.</a:t>
            </a:r>
          </a:p>
          <a:p>
            <a:pPr algn="ctr"/>
            <a:r>
              <a:rPr lang="ru-RU" sz="12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Теперь оно готово для загрузки в АИС «Навигатор» в качестве обложки программы или мероприятия</a:t>
            </a:r>
            <a:r>
              <a:rPr lang="ru-RU" sz="1200" b="1" dirty="0" smtClean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algn="ctr"/>
            <a:endParaRPr lang="ru-RU" sz="14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33" y="404664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684" y="900780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684" y="1445240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33" y="1772815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09" y="1996778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61" y="2508926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33" y="2907818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40" b="95122" l="4493" r="896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33" y="3119218"/>
            <a:ext cx="252536" cy="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4830007" y="134563"/>
            <a:ext cx="4252600" cy="4013658"/>
            <a:chOff x="4860081" y="116631"/>
            <a:chExt cx="4252600" cy="401365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860081" y="116631"/>
              <a:ext cx="4248472" cy="374441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>
              <a:scene3d>
                <a:camera prst="isometricOffAxis2Left"/>
                <a:lightRig rig="threePt" dir="t"/>
              </a:scene3d>
            </a:bodyPr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116745" y="129194"/>
              <a:ext cx="3995936" cy="40010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КАК ПРАВИЛЬНО ЗАГРУЗИТЬ ОБЛОЖКУ ПРОГРАММЫ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Необходимо подобрать изображение для обложки, соответствующее тематике программы;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Чтобы уменьшить размер изображения, можно воспользоваться стандартным редактором изображений «</a:t>
              </a:r>
              <a:r>
                <a:rPr lang="en-US" sz="1200" b="1" dirty="0" smtClean="0">
                  <a:latin typeface="Courier New" pitchFamily="49" charset="0"/>
                  <a:cs typeface="Courier New" pitchFamily="49" charset="0"/>
                </a:rPr>
                <a:t>Paint</a:t>
              </a:r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»;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Загружаем в этот редактор понравившееся изображение;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Нажимаем «Изменить размер»;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В появившемся окне убираем галочку с пункта «Сохранить размер» и в строке «Изменить» нажимаем на «Пиксели»;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В полях «По вертикали» и «По горизонтали» устанавливаем нужный размер (706*470);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Нажимаем «ОК»;</a:t>
              </a:r>
            </a:p>
            <a:p>
              <a:pPr algn="just"/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Сохраняем изображение на компьютер.</a:t>
              </a:r>
            </a:p>
            <a:p>
              <a:pPr algn="ctr"/>
              <a:r>
                <a:rPr lang="ru-RU" sz="1200" b="1" dirty="0" smtClean="0">
                  <a:solidFill>
                    <a:schemeClr val="tx2"/>
                  </a:solidFill>
                  <a:latin typeface="Courier New" pitchFamily="49" charset="0"/>
                  <a:cs typeface="Courier New" pitchFamily="49" charset="0"/>
                </a:rPr>
                <a:t>Теперь оно готово для загрузки в АИС «Навигатор» в качестве обложки программы или мероприятия</a:t>
              </a:r>
              <a:r>
                <a:rPr lang="ru-RU" sz="1200" b="1" dirty="0" smtClean="0">
                  <a:latin typeface="Courier New" pitchFamily="49" charset="0"/>
                  <a:cs typeface="Courier New" pitchFamily="49" charset="0"/>
                </a:rPr>
                <a:t>.</a:t>
              </a:r>
            </a:p>
            <a:p>
              <a:pPr algn="ctr"/>
              <a:endParaRPr lang="ru-RU" sz="1400" b="1" dirty="0">
                <a:latin typeface="Courier New" pitchFamily="49" charset="0"/>
                <a:cs typeface="Courier New" pitchFamily="49" charset="0"/>
              </a:endParaRPr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7961" y="417227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9812" y="913343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9812" y="1457803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7961" y="1785378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9337" y="2009341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2089" y="2521489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7961" y="2920381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940" b="95122" l="4493" r="896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7961" y="3131781"/>
              <a:ext cx="252536" cy="223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106974" y="783536"/>
            <a:ext cx="444087" cy="45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65262" y="4324019"/>
            <a:ext cx="322745" cy="42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86989" y="3155199"/>
            <a:ext cx="437678" cy="451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6" b="99248" l="9832" r="98965">
                        <a14:foregroundMark x1="28461" y1="9148" x2="28461" y2="9148"/>
                        <a14:foregroundMark x1="25873" y1="13784" x2="25873" y2="13784"/>
                        <a14:foregroundMark x1="24968" y1="22431" x2="24968" y2="22431"/>
                        <a14:foregroundMark x1="26261" y1="29574" x2="26261" y2="29574"/>
                        <a14:foregroundMark x1="33894" y1="21554" x2="33894" y2="21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13581" y="6334368"/>
            <a:ext cx="332655" cy="4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4001071"/>
            <a:ext cx="2190122" cy="274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472768"/>
            <a:ext cx="557893" cy="36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832970"/>
            <a:ext cx="557893" cy="36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88223" y="5731749"/>
            <a:ext cx="2190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выбрать и установить необходимые значения в полях</a:t>
            </a:r>
            <a:r>
              <a:rPr lang="ru-RU" sz="1200" b="1" dirty="0" smtClean="0"/>
              <a:t>: </a:t>
            </a:r>
            <a:r>
              <a:rPr lang="ru-RU" sz="1200" b="1" dirty="0"/>
              <a:t>р</a:t>
            </a:r>
            <a:r>
              <a:rPr lang="ru-RU" sz="1200" b="1" dirty="0" smtClean="0"/>
              <a:t>аздел, подраздел, направленность</a:t>
            </a:r>
            <a:endParaRPr lang="ru-RU" sz="1200" b="1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5690" l="9889" r="97772">
                        <a14:foregroundMark x1="92061" y1="1509" x2="92061" y2="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56124"/>
            <a:ext cx="557893" cy="36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81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" y="0"/>
            <a:ext cx="91302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51192" y="329410"/>
            <a:ext cx="54168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Courier New" pitchFamily="49" charset="0"/>
                <a:cs typeface="Courier New" pitchFamily="49" charset="0"/>
              </a:rPr>
              <a:t>Задача выполнена.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2131" y="1859339"/>
            <a:ext cx="399800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ourier New" pitchFamily="49" charset="0"/>
                <a:cs typeface="Courier New" pitchFamily="49" charset="0"/>
              </a:rPr>
              <a:t>Следуя данным рекомендациям, вы сможете успешно создать карточку мероприятия в модуле «Мероприятия</a:t>
            </a:r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».</a:t>
            </a:r>
          </a:p>
          <a:p>
            <a:pPr algn="ctr"/>
            <a:endParaRPr lang="ru-RU" b="1" dirty="0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algn="ctr"/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Если </a:t>
            </a:r>
            <a:r>
              <a:rPr lang="ru-RU" b="1" dirty="0">
                <a:latin typeface="Courier New" pitchFamily="49" charset="0"/>
                <a:cs typeface="Courier New" pitchFamily="49" charset="0"/>
              </a:rPr>
              <a:t>у вас возникнут вопросы или трудности, обратитесь к своему куратору или администратору системы для получения дополнительной помощи.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51982" y1="95845" x2="51982" y2="95845"/>
                        <a14:backgroundMark x1="54626" y1="98892" x2="54626" y2="98892"/>
                        <a14:backgroundMark x1="48678" y1="98753" x2="48678" y2="98753"/>
                        <a14:backgroundMark x1="67401" y1="90859" x2="67401" y2="90859"/>
                        <a14:backgroundMark x1="79736" y1="40997" x2="79736" y2="40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8832"/>
            <a:ext cx="3600400" cy="572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35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1131</TotalTime>
  <Words>488</Words>
  <Application>Microsoft Office PowerPoint</Application>
  <PresentationFormat>Экран (4:3)</PresentationFormat>
  <Paragraphs>77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DYUSSH</dc:creator>
  <cp:lastModifiedBy>DYUSSH</cp:lastModifiedBy>
  <cp:revision>57</cp:revision>
  <cp:lastPrinted>2026-05-04T06:14:46Z</cp:lastPrinted>
  <dcterms:modified xsi:type="dcterms:W3CDTF">2026-05-20T09:48:42Z</dcterms:modified>
</cp:coreProperties>
</file>